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309" r:id="rId2"/>
    <p:sldId id="308" r:id="rId3"/>
    <p:sldId id="284" r:id="rId4"/>
    <p:sldId id="276" r:id="rId5"/>
    <p:sldId id="305" r:id="rId6"/>
    <p:sldId id="274" r:id="rId7"/>
    <p:sldId id="295" r:id="rId8"/>
    <p:sldId id="299" r:id="rId9"/>
    <p:sldId id="285" r:id="rId10"/>
    <p:sldId id="288" r:id="rId11"/>
    <p:sldId id="289" r:id="rId12"/>
    <p:sldId id="286" r:id="rId13"/>
    <p:sldId id="287" r:id="rId14"/>
    <p:sldId id="300" r:id="rId15"/>
    <p:sldId id="306" r:id="rId16"/>
    <p:sldId id="294" r:id="rId17"/>
    <p:sldId id="278" r:id="rId18"/>
    <p:sldId id="279" r:id="rId19"/>
    <p:sldId id="303" r:id="rId20"/>
    <p:sldId id="292" r:id="rId21"/>
    <p:sldId id="290" r:id="rId22"/>
    <p:sldId id="304" r:id="rId23"/>
    <p:sldId id="281" r:id="rId24"/>
    <p:sldId id="291" r:id="rId25"/>
    <p:sldId id="298" r:id="rId26"/>
    <p:sldId id="282" r:id="rId27"/>
    <p:sldId id="283" r:id="rId28"/>
    <p:sldId id="296" r:id="rId29"/>
    <p:sldId id="297" r:id="rId30"/>
    <p:sldId id="307" r:id="rId31"/>
  </p:sldIdLst>
  <p:sldSz cx="9144000" cy="5143500" type="screen16x9"/>
  <p:notesSz cx="6858000" cy="9144000"/>
  <p:embeddedFontLst>
    <p:embeddedFont>
      <p:font typeface="Nunito Sans" pitchFamily="2" charset="0"/>
      <p:regular r:id="rId33"/>
      <p:bold r:id="rId34"/>
      <p:italic r:id="rId35"/>
      <p:boldItalic r:id="rId36"/>
    </p:embeddedFont>
    <p:embeddedFont>
      <p:font typeface="Nunito Sans Black" pitchFamily="2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811"/>
    <a:srgbClr val="878787"/>
    <a:srgbClr val="ADCB53"/>
    <a:srgbClr val="48B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5FCE0A-690A-434B-8A77-64ED8DC364C7}">
  <a:tblStyle styleId="{D05FCE0A-690A-434B-8A77-64ED8DC36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c457ac4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c457ac4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91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81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59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259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36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586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0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6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81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17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c457ac4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c457ac4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48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78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092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8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13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6268f2d49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6268f2d49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96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a8bc3a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a8bc3a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61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a8bc3a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ba8bc3a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3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55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00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75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7b72a7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7b72a7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9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9288" y="0"/>
            <a:ext cx="30836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90425" y="1388350"/>
            <a:ext cx="8170200" cy="22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0425" y="3759700"/>
            <a:ext cx="7882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50" y="254875"/>
            <a:ext cx="2680026" cy="13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tle 1 1">
  <p:cSld name="TITLE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2792" r="13830" b="3169"/>
          <a:stretch/>
        </p:blipFill>
        <p:spPr>
          <a:xfrm>
            <a:off x="3603375" y="0"/>
            <a:ext cx="55406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790425" y="966325"/>
            <a:ext cx="8170200" cy="22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Nunito Sans"/>
              <a:buNone/>
              <a:defRPr sz="6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90425" y="3337675"/>
            <a:ext cx="7882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SECTION_HEADER_1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98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364800" y="754975"/>
            <a:ext cx="8779200" cy="810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6050" y="1152475"/>
            <a:ext cx="3978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428650" y="1779925"/>
            <a:ext cx="39783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"/>
              <a:buNone/>
              <a:defRPr sz="1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700" y="98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8" name="Google Shape;38;p8"/>
          <p:cNvCxnSpPr/>
          <p:nvPr/>
        </p:nvCxnSpPr>
        <p:spPr>
          <a:xfrm>
            <a:off x="364800" y="754975"/>
            <a:ext cx="8779200" cy="810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9" name="Google Shape;39;p8"/>
          <p:cNvSpPr txBox="1"/>
          <p:nvPr/>
        </p:nvSpPr>
        <p:spPr>
          <a:xfrm>
            <a:off x="364800" y="1045625"/>
            <a:ext cx="3986400" cy="461700"/>
          </a:xfrm>
          <a:prstGeom prst="rect">
            <a:avLst/>
          </a:prstGeom>
          <a:solidFill>
            <a:srgbClr val="006D6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1650" y="4072125"/>
            <a:ext cx="3978300" cy="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8"/>
          <p:cNvSpPr txBox="1"/>
          <p:nvPr/>
        </p:nvSpPr>
        <p:spPr>
          <a:xfrm>
            <a:off x="4802700" y="1067263"/>
            <a:ext cx="3986400" cy="461700"/>
          </a:xfrm>
          <a:prstGeom prst="rect">
            <a:avLst/>
          </a:prstGeom>
          <a:solidFill>
            <a:srgbClr val="006D6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2" name="Google Shape;42;p8"/>
          <p:cNvCxnSpPr/>
          <p:nvPr/>
        </p:nvCxnSpPr>
        <p:spPr>
          <a:xfrm>
            <a:off x="4806750" y="4072125"/>
            <a:ext cx="3978300" cy="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72900" y="1045625"/>
            <a:ext cx="3978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2"/>
          </p:nvPr>
        </p:nvSpPr>
        <p:spPr>
          <a:xfrm>
            <a:off x="4806750" y="1075925"/>
            <a:ext cx="3978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3"/>
          </p:nvPr>
        </p:nvSpPr>
        <p:spPr>
          <a:xfrm>
            <a:off x="361650" y="1673075"/>
            <a:ext cx="39783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 idx="4"/>
          </p:nvPr>
        </p:nvSpPr>
        <p:spPr>
          <a:xfrm>
            <a:off x="4806750" y="1673225"/>
            <a:ext cx="39783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2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4572001" y="660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3">
  <p:cSld name="SECTION_TITLE_AND_DESCRIPTION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2">
            <a:alphaModFix/>
          </a:blip>
          <a:srcRect l="14305" r="10086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9" name="Google Shape;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5" name="Google Shape;85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  <a:defRPr sz="24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Char char="●"/>
              <a:defRPr sz="18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8" r:id="rId6"/>
    <p:sldLayoutId id="2147483660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ctrTitle"/>
          </p:nvPr>
        </p:nvSpPr>
        <p:spPr>
          <a:xfrm>
            <a:off x="496509" y="1977736"/>
            <a:ext cx="5490302" cy="2130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It is time! </a:t>
            </a:r>
            <a:br>
              <a:rPr lang="en-GB" sz="4000" dirty="0">
                <a:solidFill>
                  <a:schemeClr val="accent5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dawn of </a:t>
            </a:r>
            <a:br>
              <a:rPr lang="en-GB" sz="4000" dirty="0">
                <a:solidFill>
                  <a:schemeClr val="accent5"/>
                </a:solidFill>
              </a:rPr>
            </a:br>
            <a:r>
              <a:rPr lang="en-GB" sz="4000" dirty="0">
                <a:solidFill>
                  <a:schemeClr val="accent5"/>
                </a:solidFill>
              </a:rPr>
              <a:t>Green Coding </a:t>
            </a:r>
            <a:br>
              <a:rPr lang="en-GB" sz="4000" dirty="0">
                <a:solidFill>
                  <a:schemeClr val="accent5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is here.</a:t>
            </a:r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86BDC0A2-2870-B78E-1FE9-E97E02A9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55" y="900545"/>
            <a:ext cx="4039755" cy="4039755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91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Metrics we will log from our code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76236593"/>
              </p:ext>
            </p:extLst>
          </p:nvPr>
        </p:nvGraphicFramePr>
        <p:xfrm>
          <a:off x="218728" y="1397168"/>
          <a:ext cx="4062327" cy="2778848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406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Metrics</a:t>
                      </a:r>
                      <a:endParaRPr sz="1600" b="1" dirty="0">
                        <a:solidFill>
                          <a:srgbClr val="3C3C3C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1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Underlying Hardware</a:t>
                      </a:r>
                      <a:br>
                        <a:rPr lang="en-US" sz="32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endParaRPr lang="en-US" sz="3200" b="1" dirty="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Resource Type </a:t>
                      </a:r>
                      <a:endParaRPr lang="en-US" sz="3200" b="1" dirty="0">
                        <a:solidFill>
                          <a:schemeClr val="accent5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 descr="alt_text">
            <a:extLst>
              <a:ext uri="{FF2B5EF4-FFF2-40B4-BE49-F238E27FC236}">
                <a16:creationId xmlns:a16="http://schemas.microsoft.com/office/drawing/2014/main" id="{DFDFA1B5-AA31-471B-999A-534A1A8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00" y="1397168"/>
            <a:ext cx="4498109" cy="253018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4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Metrics we will log from our code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1943648621"/>
              </p:ext>
            </p:extLst>
          </p:nvPr>
        </p:nvGraphicFramePr>
        <p:xfrm>
          <a:off x="218728" y="1397168"/>
          <a:ext cx="4062327" cy="3266528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406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Metrics</a:t>
                      </a:r>
                      <a:endParaRPr sz="1600" b="1" dirty="0">
                        <a:solidFill>
                          <a:srgbClr val="3C3C3C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1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Activity/Idle time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Per Core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3200" b="1" dirty="0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3200" b="1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Original CPU Metrics </a:t>
                      </a:r>
                      <a:endParaRPr lang="it-IT" sz="3200" b="1" dirty="0">
                        <a:solidFill>
                          <a:schemeClr val="accent5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 descr="alt_text">
            <a:extLst>
              <a:ext uri="{FF2B5EF4-FFF2-40B4-BE49-F238E27FC236}">
                <a16:creationId xmlns:a16="http://schemas.microsoft.com/office/drawing/2014/main" id="{DFDFA1B5-AA31-471B-999A-534A1A8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00" y="1397168"/>
            <a:ext cx="4498109" cy="253018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69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Metrics we will log from our code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2428574787"/>
              </p:ext>
            </p:extLst>
          </p:nvPr>
        </p:nvGraphicFramePr>
        <p:xfrm>
          <a:off x="218728" y="1397168"/>
          <a:ext cx="4062327" cy="3266528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406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Metrics</a:t>
                      </a:r>
                      <a:endParaRPr sz="1600" b="1" dirty="0">
                        <a:solidFill>
                          <a:srgbClr val="3C3C3C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1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3200" b="1" dirty="0">
                          <a:solidFill>
                            <a:srgbClr val="878787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Requests / </a:t>
                      </a:r>
                      <a:br>
                        <a:rPr lang="en-GB" sz="3200" b="1" dirty="0">
                          <a:solidFill>
                            <a:srgbClr val="878787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-GB" sz="3200" b="1" dirty="0">
                          <a:solidFill>
                            <a:srgbClr val="878787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Users doing [X] / Etc.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Per Functional Unit (</a:t>
                      </a:r>
                      <a:r>
                        <a:rPr lang="en-GB" sz="3200" b="1" dirty="0">
                          <a:solidFill>
                            <a:srgbClr val="878787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Software Route</a:t>
                      </a: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)</a:t>
                      </a: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 descr="alt_text">
            <a:extLst>
              <a:ext uri="{FF2B5EF4-FFF2-40B4-BE49-F238E27FC236}">
                <a16:creationId xmlns:a16="http://schemas.microsoft.com/office/drawing/2014/main" id="{DFDFA1B5-AA31-471B-999A-534A1A8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00" y="1397168"/>
            <a:ext cx="4498109" cy="253018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67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Metrics we will log from our code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1122280222"/>
              </p:ext>
            </p:extLst>
          </p:nvPr>
        </p:nvGraphicFramePr>
        <p:xfrm>
          <a:off x="218728" y="1397168"/>
          <a:ext cx="4062327" cy="254107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406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Metrics</a:t>
                      </a:r>
                      <a:endParaRPr sz="1600" b="1" dirty="0">
                        <a:solidFill>
                          <a:srgbClr val="3C3C3C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1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ADCB53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Time &amp; Location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of running Code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 descr="alt_text">
            <a:extLst>
              <a:ext uri="{FF2B5EF4-FFF2-40B4-BE49-F238E27FC236}">
                <a16:creationId xmlns:a16="http://schemas.microsoft.com/office/drawing/2014/main" id="{DFDFA1B5-AA31-471B-999A-534A1A8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00" y="1397168"/>
            <a:ext cx="4498109" cy="253018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0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C0EB-9ABC-1209-A3BA-2A7FC3684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88" y="1298835"/>
            <a:ext cx="8170200" cy="22899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Let's focus on CPUs for now. Why?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9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C0EB-9ABC-1209-A3BA-2A7FC3684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88" y="1298835"/>
            <a:ext cx="8170200" cy="22899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Let's focus on CPUs for now. Why?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Dark Mode — the fad that wasn't. A year since it was labelled the app… | by  Sohail Rao | UX Collective">
            <a:extLst>
              <a:ext uri="{FF2B5EF4-FFF2-40B4-BE49-F238E27FC236}">
                <a16:creationId xmlns:a16="http://schemas.microsoft.com/office/drawing/2014/main" id="{8B297B9D-1F98-917B-658D-B2F301780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1" y="3588735"/>
            <a:ext cx="2104371" cy="143510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4125E50-A018-4315-8C43-B98DFC0C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07" y="3588735"/>
            <a:ext cx="2966457" cy="143510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 Rumors Call Nvidia Develops AI-Based GPU Drivers">
            <a:extLst>
              <a:ext uri="{FF2B5EF4-FFF2-40B4-BE49-F238E27FC236}">
                <a16:creationId xmlns:a16="http://schemas.microsoft.com/office/drawing/2014/main" id="{D5C03282-8C50-F357-468E-C68C88E8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8" y="3588735"/>
            <a:ext cx="2551289" cy="143510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6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2945538240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No code isolation</a:t>
                      </a:r>
                      <a:br>
                        <a:rPr lang="en-GB" sz="3200" b="1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br>
                        <a:rPr lang="en-GB" sz="3200" b="1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-GB" sz="3200" b="1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 measure the energy consumption of code, we need to monitor everything happening on a 'machine'.</a:t>
                      </a:r>
                      <a:endParaRPr lang="en-GB" sz="3200" b="1" dirty="0">
                        <a:solidFill>
                          <a:schemeClr val="accent5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3606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6" name="Picture 2" descr="Geüploade afbeelding">
            <a:extLst>
              <a:ext uri="{FF2B5EF4-FFF2-40B4-BE49-F238E27FC236}">
                <a16:creationId xmlns:a16="http://schemas.microsoft.com/office/drawing/2014/main" id="{148A6E79-E6B8-5B93-0C40-DE25FA24E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766300"/>
            <a:ext cx="7862482" cy="44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607249-24F4-1230-4EE5-8076C460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3" y="46181"/>
            <a:ext cx="2660939" cy="1287298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054" name="Picture 6" descr="People in line waiting to pay">
            <a:extLst>
              <a:ext uri="{FF2B5EF4-FFF2-40B4-BE49-F238E27FC236}">
                <a16:creationId xmlns:a16="http://schemas.microsoft.com/office/drawing/2014/main" id="{A16246D1-FD45-34F9-1E09-039A2907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32" y="1052946"/>
            <a:ext cx="3614882" cy="3614882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25F5066-9031-7D8C-8CC6-20594A5904CC}"/>
              </a:ext>
            </a:extLst>
          </p:cNvPr>
          <p:cNvSpPr txBox="1"/>
          <p:nvPr/>
        </p:nvSpPr>
        <p:spPr>
          <a:xfrm>
            <a:off x="391700" y="1443034"/>
            <a:ext cx="35199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5"/>
                </a:solidFill>
                <a:latin typeface="Nunito Sans" pitchFamily="2" charset="0"/>
              </a:rPr>
              <a:t>The longer the queue, the more the core (Cashier) is boosted. </a:t>
            </a:r>
          </a:p>
          <a:p>
            <a:endParaRPr lang="en-GB" sz="1800" b="1" dirty="0">
              <a:solidFill>
                <a:schemeClr val="bg1"/>
              </a:solidFill>
              <a:latin typeface="Nunito Sans" pitchFamily="2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Nunito Sans" pitchFamily="2" charset="0"/>
              </a:rPr>
              <a:t>By analysing the time spent processing the queue, we can estimate the current level of boost. </a:t>
            </a:r>
          </a:p>
          <a:p>
            <a:endParaRPr lang="en-GB" sz="1800" b="1" dirty="0">
              <a:solidFill>
                <a:schemeClr val="bg1"/>
              </a:solidFill>
              <a:latin typeface="Nunito Sans" pitchFamily="2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Nunito Sans" pitchFamily="2" charset="0"/>
              </a:rPr>
              <a:t>This reflects CPU utilization.</a:t>
            </a:r>
            <a:endParaRPr lang="en-US" sz="1800" b="1" dirty="0">
              <a:solidFill>
                <a:schemeClr val="bg1"/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054" name="Picture 6" descr="People in line waiting to pay">
            <a:extLst>
              <a:ext uri="{FF2B5EF4-FFF2-40B4-BE49-F238E27FC236}">
                <a16:creationId xmlns:a16="http://schemas.microsoft.com/office/drawing/2014/main" id="{A16246D1-FD45-34F9-1E09-039A2907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32" y="1052946"/>
            <a:ext cx="3614882" cy="3614882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25F5066-9031-7D8C-8CC6-20594A5904CC}"/>
              </a:ext>
            </a:extLst>
          </p:cNvPr>
          <p:cNvSpPr txBox="1"/>
          <p:nvPr/>
        </p:nvSpPr>
        <p:spPr>
          <a:xfrm>
            <a:off x="391700" y="1443034"/>
            <a:ext cx="35199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5"/>
                </a:solidFill>
                <a:latin typeface="Nunito Sans" pitchFamily="2" charset="0"/>
              </a:rPr>
              <a:t>The longer the queue, the more the core (Cashier) is boosted. </a:t>
            </a:r>
          </a:p>
          <a:p>
            <a:endParaRPr lang="en-GB" sz="1800" b="1" dirty="0">
              <a:solidFill>
                <a:schemeClr val="bg1"/>
              </a:solidFill>
              <a:latin typeface="Nunito Sans" pitchFamily="2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Nunito Sans" pitchFamily="2" charset="0"/>
              </a:rPr>
              <a:t>By analysing the time spent processing the queue, we can estimate the current level of boost. </a:t>
            </a:r>
          </a:p>
          <a:p>
            <a:endParaRPr lang="en-GB" sz="1800" b="1" dirty="0">
              <a:solidFill>
                <a:schemeClr val="bg1"/>
              </a:solidFill>
              <a:latin typeface="Nunito Sans" pitchFamily="2" charset="0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Nunito Sans" pitchFamily="2" charset="0"/>
              </a:rPr>
              <a:t>This reflects CPU utilization.</a:t>
            </a:r>
            <a:endParaRPr lang="en-US" sz="1800" b="1" dirty="0">
              <a:solidFill>
                <a:schemeClr val="bg1"/>
              </a:solidFill>
              <a:latin typeface="Nunito Sans" pitchFamily="2" charset="0"/>
            </a:endParaRPr>
          </a:p>
        </p:txBody>
      </p:sp>
      <p:pic>
        <p:nvPicPr>
          <p:cNvPr id="1026" name="Picture 2" descr="The Flash': Dit is hoe Armageddon eindigt - SerieTotaal">
            <a:extLst>
              <a:ext uri="{FF2B5EF4-FFF2-40B4-BE49-F238E27FC236}">
                <a16:creationId xmlns:a16="http://schemas.microsoft.com/office/drawing/2014/main" id="{AECE38DE-2842-3A32-2F63-B5081F16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572" y="3283529"/>
            <a:ext cx="2872510" cy="1795319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jl: omhoog 3">
            <a:extLst>
              <a:ext uri="{FF2B5EF4-FFF2-40B4-BE49-F238E27FC236}">
                <a16:creationId xmlns:a16="http://schemas.microsoft.com/office/drawing/2014/main" id="{3210AE18-178D-D3E4-887D-A30CBFFED3A0}"/>
              </a:ext>
            </a:extLst>
          </p:cNvPr>
          <p:cNvSpPr/>
          <p:nvPr/>
        </p:nvSpPr>
        <p:spPr>
          <a:xfrm>
            <a:off x="7668846" y="2864092"/>
            <a:ext cx="632690" cy="397740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4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3D4580B-F995-BDFB-CF74-01B204A5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81" y="1524022"/>
            <a:ext cx="5606474" cy="31000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7C98E86-66DB-D7E8-2A37-5A563B830F6E}"/>
              </a:ext>
            </a:extLst>
          </p:cNvPr>
          <p:cNvSpPr txBox="1"/>
          <p:nvPr/>
        </p:nvSpPr>
        <p:spPr>
          <a:xfrm>
            <a:off x="1440873" y="12162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unito Sans Black" pitchFamily="2" charset="0"/>
              </a:rPr>
              <a:t>Meetup Sponsored By</a:t>
            </a:r>
          </a:p>
        </p:txBody>
      </p:sp>
    </p:spTree>
    <p:extLst>
      <p:ext uri="{BB962C8B-B14F-4D97-AF65-F5344CB8AC3E}">
        <p14:creationId xmlns:p14="http://schemas.microsoft.com/office/powerpoint/2010/main" val="707953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621676972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Frequency &amp; Voltage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3200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Vary based on queued work.  </a:t>
                      </a:r>
                      <a:b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endParaRPr lang="en-GB" sz="3200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Energy consumption increasing as more work is queued.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7879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303946385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3200"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Time measurement in milliseconds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bg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Instead of hours (kWh)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3200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Although we need it for E in SCI eventually.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2097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227668432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3200"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Time measurement in milliseconds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bg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Instead of hours (kWh)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5C746F04-26FA-799C-09A7-FBE19F04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39" y="3161400"/>
            <a:ext cx="2084569" cy="190931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31F16A3-6349-E67C-8557-50AA28CB6EED}"/>
              </a:ext>
            </a:extLst>
          </p:cNvPr>
          <p:cNvSpPr txBox="1"/>
          <p:nvPr/>
        </p:nvSpPr>
        <p:spPr>
          <a:xfrm>
            <a:off x="6985539" y="2896575"/>
            <a:ext cx="2179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Nunito Sans Black" pitchFamily="2" charset="0"/>
              </a:rPr>
              <a:t>Tracking starts from boot</a:t>
            </a:r>
          </a:p>
        </p:txBody>
      </p:sp>
    </p:spTree>
    <p:extLst>
      <p:ext uri="{BB962C8B-B14F-4D97-AF65-F5344CB8AC3E}">
        <p14:creationId xmlns:p14="http://schemas.microsoft.com/office/powerpoint/2010/main" val="14169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F25F5066-9031-7D8C-8CC6-20594A5904CC}"/>
              </a:ext>
            </a:extLst>
          </p:cNvPr>
          <p:cNvSpPr txBox="1"/>
          <p:nvPr/>
        </p:nvSpPr>
        <p:spPr>
          <a:xfrm>
            <a:off x="900337" y="1077823"/>
            <a:ext cx="7629236" cy="378565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GB" sz="2400" b="1" dirty="0">
              <a:solidFill>
                <a:schemeClr val="accent5"/>
              </a:solidFill>
              <a:latin typeface="Nunito Sans" pitchFamily="2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Watt measures the rate of energy transfer, 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with </a:t>
            </a:r>
            <a:r>
              <a:rPr lang="en-GB" sz="2400" b="1" dirty="0">
                <a:solidFill>
                  <a:srgbClr val="FFFF00"/>
                </a:solidFill>
                <a:latin typeface="Nunito Sans" pitchFamily="2" charset="0"/>
              </a:rPr>
              <a:t>1 Watt </a:t>
            </a:r>
            <a:r>
              <a:rPr lang="en-GB" sz="2400" b="1" dirty="0" err="1">
                <a:solidFill>
                  <a:schemeClr val="bg1"/>
                </a:solidFill>
                <a:latin typeface="Nunito Sans" pitchFamily="2" charset="0"/>
              </a:rPr>
              <a:t>equaling</a:t>
            </a:r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 </a:t>
            </a:r>
            <a:r>
              <a:rPr lang="en-GB" sz="2400" b="1" dirty="0">
                <a:solidFill>
                  <a:srgbClr val="FFFF00"/>
                </a:solidFill>
                <a:latin typeface="Nunito Sans" pitchFamily="2" charset="0"/>
              </a:rPr>
              <a:t>1 Joule of energy per second</a:t>
            </a:r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.</a:t>
            </a:r>
          </a:p>
          <a:p>
            <a:pPr algn="ctr"/>
            <a:br>
              <a:rPr lang="en-GB" sz="2400" b="1" dirty="0">
                <a:solidFill>
                  <a:schemeClr val="accent5"/>
                </a:solidFill>
                <a:latin typeface="Nunito Sans" pitchFamily="2" charset="0"/>
              </a:rPr>
            </a:br>
            <a:r>
              <a:rPr lang="en-GB" sz="2400" b="1" dirty="0">
                <a:solidFill>
                  <a:schemeClr val="accent5"/>
                </a:solidFill>
                <a:latin typeface="Nunito Sans" pitchFamily="2" charset="0"/>
              </a:rPr>
              <a:t>A CPU core with a maximum of 6.5 Watt:</a:t>
            </a:r>
            <a:br>
              <a:rPr lang="en-GB" sz="2400" b="1" dirty="0">
                <a:solidFill>
                  <a:schemeClr val="accent5"/>
                </a:solidFill>
                <a:latin typeface="Nunito Sans" pitchFamily="2" charset="0"/>
              </a:rPr>
            </a:br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6.5</a:t>
            </a:r>
            <a:r>
              <a:rPr lang="en-GB" sz="2400" b="1" dirty="0">
                <a:solidFill>
                  <a:schemeClr val="accent3"/>
                </a:solidFill>
                <a:latin typeface="Nunito Sans" pitchFamily="2" charset="0"/>
              </a:rPr>
              <a:t> J/s</a:t>
            </a:r>
            <a:endParaRPr lang="en-GB" sz="2400" b="1" dirty="0">
              <a:solidFill>
                <a:schemeClr val="accent5"/>
              </a:solidFill>
              <a:latin typeface="Nunito Sans" pitchFamily="2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0.0065</a:t>
            </a:r>
            <a:r>
              <a:rPr lang="en-GB" sz="2400" b="1" dirty="0">
                <a:solidFill>
                  <a:schemeClr val="accent3"/>
                </a:solidFill>
                <a:latin typeface="Nunito Sans" pitchFamily="2" charset="0"/>
              </a:rPr>
              <a:t>  J/</a:t>
            </a:r>
            <a:r>
              <a:rPr lang="en-GB" sz="2400" b="1" dirty="0" err="1">
                <a:solidFill>
                  <a:schemeClr val="accent3"/>
                </a:solidFill>
                <a:latin typeface="Nunito Sans" pitchFamily="2" charset="0"/>
              </a:rPr>
              <a:t>ms</a:t>
            </a:r>
            <a:br>
              <a:rPr lang="en-GB" sz="2400" b="1" dirty="0">
                <a:solidFill>
                  <a:schemeClr val="accent3"/>
                </a:solidFill>
                <a:latin typeface="Nunito Sans" pitchFamily="2" charset="0"/>
              </a:rPr>
            </a:br>
            <a:r>
              <a:rPr lang="en-GB" sz="2400" b="1" dirty="0">
                <a:solidFill>
                  <a:schemeClr val="bg1"/>
                </a:solidFill>
                <a:latin typeface="Nunito Sans" pitchFamily="2" charset="0"/>
              </a:rPr>
              <a:t>6.5</a:t>
            </a:r>
            <a:r>
              <a:rPr lang="pl-PL" sz="2400" b="1" dirty="0">
                <a:solidFill>
                  <a:schemeClr val="bg1"/>
                </a:solidFill>
                <a:latin typeface="Nunito Sans" pitchFamily="2" charset="0"/>
              </a:rPr>
              <a:t> / 3,600,000</a:t>
            </a:r>
            <a:r>
              <a:rPr lang="pl-PL" sz="2400" b="1" dirty="0">
                <a:solidFill>
                  <a:schemeClr val="accent3"/>
                </a:solidFill>
                <a:latin typeface="Nunito Sans" pitchFamily="2" charset="0"/>
              </a:rPr>
              <a:t> kWh</a:t>
            </a:r>
            <a:r>
              <a:rPr lang="en-GB" sz="2400" b="1" dirty="0">
                <a:solidFill>
                  <a:schemeClr val="accent3"/>
                </a:solidFill>
                <a:latin typeface="Nunito Sans" pitchFamily="2" charset="0"/>
              </a:rPr>
              <a:t> </a:t>
            </a:r>
            <a:br>
              <a:rPr lang="en-GB" sz="2400" b="1" dirty="0">
                <a:solidFill>
                  <a:schemeClr val="accent3"/>
                </a:solidFill>
                <a:latin typeface="Nunito Sans" pitchFamily="2" charset="0"/>
              </a:rPr>
            </a:br>
            <a:r>
              <a:rPr lang="en-GB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Nunito Sans" pitchFamily="2" charset="0"/>
              </a:rPr>
              <a:t>(we love fractions)</a:t>
            </a:r>
          </a:p>
          <a:p>
            <a:pPr algn="ctr"/>
            <a:endParaRPr lang="en-GB" sz="2400" b="1" dirty="0">
              <a:solidFill>
                <a:schemeClr val="accent4">
                  <a:lumMod val="60000"/>
                  <a:lumOff val="40000"/>
                </a:schemeClr>
              </a:solidFill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2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2581607472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2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Uncore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</a:t>
                      </a:r>
                      <a:b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b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-GB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The CPU components responsible for planning, coordinating, and waiting for work to be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assigned to the cores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 </a:t>
                      </a:r>
                      <a:b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b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r>
                        <a:rPr lang="en-GB" sz="24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Baseline power consumption,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dirty="0">
                          <a:solidFill>
                            <a:schemeClr val="accent5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even during idle periods (like 15-20 J/s)</a:t>
                      </a:r>
                      <a:endParaRPr sz="2400" b="1" dirty="0">
                        <a:solidFill>
                          <a:schemeClr val="accent5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648318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Core focus for now - CPUs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990972746"/>
              </p:ext>
            </p:extLst>
          </p:nvPr>
        </p:nvGraphicFramePr>
        <p:xfrm>
          <a:off x="278762" y="1092083"/>
          <a:ext cx="8574293" cy="370850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857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2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</a:t>
                      </a:r>
                      <a:r>
                        <a:rPr lang="en-US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hat to know?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</a:t>
                      </a:r>
                      <a:br>
                        <a:rPr lang="en-US" sz="24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</a:br>
                      <a:endParaRPr lang="en-GB" sz="2400" b="1" dirty="0">
                        <a:solidFill>
                          <a:schemeClr val="accent5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C1E22552-CEA0-C8EF-EDB1-1CFAC039CE16}"/>
              </a:ext>
            </a:extLst>
          </p:cNvPr>
          <p:cNvSpPr txBox="1"/>
          <p:nvPr/>
        </p:nvSpPr>
        <p:spPr>
          <a:xfrm>
            <a:off x="5599545" y="3063894"/>
            <a:ext cx="3419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15-20 J/s</a:t>
            </a:r>
          </a:p>
          <a:p>
            <a:r>
              <a:rPr lang="en-GB" sz="3600" b="1" dirty="0">
                <a:solidFill>
                  <a:schemeClr val="accent5"/>
                </a:solidFill>
                <a:latin typeface="Nunito Sans"/>
                <a:sym typeface="Nunito Sans"/>
              </a:rPr>
              <a:t>Part of Code Measurement?</a:t>
            </a:r>
            <a:endParaRPr lang="en-US" sz="36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6309C14-E1D7-F539-322E-0230DBB54F27}"/>
              </a:ext>
            </a:extLst>
          </p:cNvPr>
          <p:cNvSpPr txBox="1"/>
          <p:nvPr/>
        </p:nvSpPr>
        <p:spPr>
          <a:xfrm>
            <a:off x="5599545" y="2525568"/>
            <a:ext cx="3036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rPr>
              <a:t>Uncore</a:t>
            </a:r>
            <a:endParaRPr 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61C6B3-54E3-488E-FCE4-5740737B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14" y="1570182"/>
            <a:ext cx="3774331" cy="3448627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Benchmark environment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098" name="Picture 2" descr="Windtunnel Model &amp; Racecar Component Design :: Dynamique">
            <a:extLst>
              <a:ext uri="{FF2B5EF4-FFF2-40B4-BE49-F238E27FC236}">
                <a16:creationId xmlns:a16="http://schemas.microsoft.com/office/drawing/2014/main" id="{F4F8B71B-650B-FA11-C779-5A2CA03C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55" y="1026968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29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Benchmark environment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098" name="Picture 2" descr="Windtunnel Model &amp; Racecar Component Design :: Dynamique">
            <a:extLst>
              <a:ext uri="{FF2B5EF4-FFF2-40B4-BE49-F238E27FC236}">
                <a16:creationId xmlns:a16="http://schemas.microsoft.com/office/drawing/2014/main" id="{F4F8B71B-650B-FA11-C779-5A2CA03C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55" y="1026968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46FAB9B-B321-34D1-1B59-CBB4DF157957}"/>
              </a:ext>
            </a:extLst>
          </p:cNvPr>
          <p:cNvSpPr txBox="1"/>
          <p:nvPr/>
        </p:nvSpPr>
        <p:spPr>
          <a:xfrm>
            <a:off x="3745345" y="1173061"/>
            <a:ext cx="4572000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Interpolation for example of 100 </a:t>
            </a:r>
            <a:r>
              <a:rPr lang="en-US" b="1" dirty="0" err="1">
                <a:solidFill>
                  <a:srgbClr val="FFFF00"/>
                </a:solidFill>
              </a:rPr>
              <a:t>ms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74426C1-11C4-E7AC-E902-6D0647FC8864}"/>
              </a:ext>
            </a:extLst>
          </p:cNvPr>
          <p:cNvSpPr txBox="1"/>
          <p:nvPr/>
        </p:nvSpPr>
        <p:spPr>
          <a:xfrm>
            <a:off x="3745345" y="1587617"/>
            <a:ext cx="4572000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Controlled hardware environment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453B92-37D1-F1B5-05F6-689F84E8BE49}"/>
              </a:ext>
            </a:extLst>
          </p:cNvPr>
          <p:cNvSpPr txBox="1"/>
          <p:nvPr/>
        </p:nvSpPr>
        <p:spPr>
          <a:xfrm>
            <a:off x="3745345" y="2002173"/>
            <a:ext cx="4572000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Root Access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7747A69-A174-5131-C63F-610B3428CA07}"/>
              </a:ext>
            </a:extLst>
          </p:cNvPr>
          <p:cNvSpPr txBox="1"/>
          <p:nvPr/>
        </p:nvSpPr>
        <p:spPr>
          <a:xfrm>
            <a:off x="1302488" y="4472469"/>
            <a:ext cx="2248786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Benchmark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9DB1D91-EE0A-9A4D-8C3E-2CF3BA715B2F}"/>
              </a:ext>
            </a:extLst>
          </p:cNvPr>
          <p:cNvSpPr txBox="1"/>
          <p:nvPr/>
        </p:nvSpPr>
        <p:spPr>
          <a:xfrm>
            <a:off x="3631018" y="4472469"/>
            <a:ext cx="2248786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Assume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6F9B5C5-C767-09F3-85F7-C0F61CF03C9F}"/>
              </a:ext>
            </a:extLst>
          </p:cNvPr>
          <p:cNvSpPr txBox="1"/>
          <p:nvPr/>
        </p:nvSpPr>
        <p:spPr>
          <a:xfrm>
            <a:off x="5959548" y="4472469"/>
            <a:ext cx="2248786" cy="30777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Estimate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0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Software Routes</a:t>
            </a:r>
            <a:endParaRPr sz="2400" b="0" dirty="0">
              <a:solidFill>
                <a:schemeClr val="accent6">
                  <a:lumMod val="40000"/>
                  <a:lumOff val="60000"/>
                </a:schemeClr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6" name="Picture 2" descr="Vecteur Stock We have moved. Two color location pointers on the map in flat  style. Navigation symbol for website design, mobile app. Route has been  laid from point A to point B.">
            <a:extLst>
              <a:ext uri="{FF2B5EF4-FFF2-40B4-BE49-F238E27FC236}">
                <a16:creationId xmlns:a16="http://schemas.microsoft.com/office/drawing/2014/main" id="{68FAF864-E418-0534-C5C6-B72874BE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04" y="903433"/>
            <a:ext cx="5604191" cy="41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D93FE6A-C213-A394-78BD-7E5F0C8C6807}"/>
              </a:ext>
            </a:extLst>
          </p:cNvPr>
          <p:cNvSpPr txBox="1"/>
          <p:nvPr/>
        </p:nvSpPr>
        <p:spPr>
          <a:xfrm>
            <a:off x="1989294" y="4293421"/>
            <a:ext cx="53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unito Sans Black" pitchFamily="2" charset="0"/>
              </a:rPr>
              <a:t>My personal take for now: </a:t>
            </a:r>
            <a:br>
              <a:rPr lang="en-US" dirty="0">
                <a:latin typeface="Nunito Sans Black" pitchFamily="2" charset="0"/>
              </a:rPr>
            </a:br>
            <a:r>
              <a:rPr lang="en-US" dirty="0">
                <a:latin typeface="Nunito Sans Black" pitchFamily="2" charset="0"/>
              </a:rPr>
              <a:t>Code running longer then 100ms</a:t>
            </a:r>
          </a:p>
        </p:txBody>
      </p:sp>
    </p:spTree>
    <p:extLst>
      <p:ext uri="{BB962C8B-B14F-4D97-AF65-F5344CB8AC3E}">
        <p14:creationId xmlns:p14="http://schemas.microsoft.com/office/powerpoint/2010/main" val="317362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C2B6-097E-9DD8-4AA8-683D86651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</a:rPr>
              <a:t>DEMO TIME!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F2F799F-9BB4-579B-A09A-5D16B830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LETSGO!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213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E996A9E4-D8A8-46D4-BA98-BB6F35640E4C}"/>
              </a:ext>
            </a:extLst>
          </p:cNvPr>
          <p:cNvSpPr txBox="1"/>
          <p:nvPr/>
        </p:nvSpPr>
        <p:spPr>
          <a:xfrm>
            <a:off x="924208" y="1642106"/>
            <a:ext cx="566041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br>
              <a:rPr lang="en-GB" sz="2400" dirty="0">
                <a:solidFill>
                  <a:schemeClr val="accent5"/>
                </a:solidFill>
                <a:latin typeface="Nunito Sans Black" pitchFamily="2" charset="0"/>
              </a:rPr>
            </a:br>
            <a:r>
              <a:rPr lang="en-GB" sz="2400" dirty="0">
                <a:solidFill>
                  <a:schemeClr val="accent5"/>
                </a:solidFill>
                <a:latin typeface="Nunito Sans Black" pitchFamily="2" charset="0"/>
              </a:rPr>
              <a:t>Truth about Green Coding</a:t>
            </a:r>
            <a:br>
              <a:rPr lang="en-GB" sz="2400" dirty="0">
                <a:solidFill>
                  <a:schemeClr val="accent5"/>
                </a:solidFill>
                <a:latin typeface="Nunito Sans Black" pitchFamily="2" charset="0"/>
              </a:rPr>
            </a:br>
            <a:br>
              <a:rPr lang="en-GB" sz="2400" dirty="0">
                <a:solidFill>
                  <a:schemeClr val="accent5"/>
                </a:solidFill>
                <a:latin typeface="Nunito Sans Black" pitchFamily="2" charset="0"/>
              </a:rPr>
            </a:br>
            <a:r>
              <a:rPr lang="en-GB" sz="2400" dirty="0">
                <a:solidFill>
                  <a:schemeClr val="bg1"/>
                </a:solidFill>
                <a:latin typeface="Nunito Sans Black" pitchFamily="2" charset="0"/>
              </a:rPr>
              <a:t>We don't have all the solutions yet, but the journey to find them is where we are right now.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Nunito Sans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5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142CD7D-A5DF-810B-D124-E33E7510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" y="0"/>
            <a:ext cx="8999347" cy="51435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855B785-D047-DCCC-E13E-D8753716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" y="3582997"/>
            <a:ext cx="8999347" cy="153581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8CC21D0-A62C-A46E-8CF3-6726C548F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82" y="3243500"/>
            <a:ext cx="2322945" cy="1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>
            <a:off x="790425" y="1702350"/>
            <a:ext cx="5029500" cy="1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is 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accent5"/>
                </a:solidFill>
              </a:rPr>
              <a:t>Green Coding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@ its core?</a:t>
            </a:r>
            <a:endParaRPr sz="4000" dirty="0">
              <a:solidFill>
                <a:schemeClr val="bg1"/>
              </a:solidFill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5765475" y="3900"/>
            <a:ext cx="3379225" cy="5143500"/>
            <a:chOff x="5765475" y="3900"/>
            <a:chExt cx="3379225" cy="5143500"/>
          </a:xfrm>
        </p:grpSpPr>
        <p:sp>
          <p:nvSpPr>
            <p:cNvPr id="105" name="Google Shape;105;p17"/>
            <p:cNvSpPr/>
            <p:nvPr/>
          </p:nvSpPr>
          <p:spPr>
            <a:xfrm>
              <a:off x="7010800" y="3900"/>
              <a:ext cx="2133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pic>
          <p:nvPicPr>
            <p:cNvPr id="106" name="Google Shape;106;p17"/>
            <p:cNvPicPr preferRelativeResize="0"/>
            <p:nvPr/>
          </p:nvPicPr>
          <p:blipFill rotWithShape="1">
            <a:blip r:embed="rId3">
              <a:alphaModFix/>
            </a:blip>
            <a:srcRect l="6015" t="1468"/>
            <a:stretch/>
          </p:blipFill>
          <p:spPr>
            <a:xfrm>
              <a:off x="5765475" y="587650"/>
              <a:ext cx="3143826" cy="4028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676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 txBox="1">
            <a:spLocks noGrp="1"/>
          </p:cNvSpPr>
          <p:nvPr>
            <p:ph type="title"/>
          </p:nvPr>
        </p:nvSpPr>
        <p:spPr>
          <a:xfrm>
            <a:off x="311700" y="98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Green Coding Core</a:t>
            </a:r>
            <a:endParaRPr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EF2977B-0587-EB59-9DA7-F2082BCB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764" y="1038850"/>
            <a:ext cx="6832744" cy="39044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84C2389-87F0-1FE1-DFDD-9F9A1A7C4462}"/>
              </a:ext>
            </a:extLst>
          </p:cNvPr>
          <p:cNvSpPr txBox="1"/>
          <p:nvPr/>
        </p:nvSpPr>
        <p:spPr>
          <a:xfrm>
            <a:off x="2466110" y="1102257"/>
            <a:ext cx="4618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unito Sans Black" pitchFamily="2" charset="0"/>
              </a:rPr>
              <a:t>ACTIVITY not the product</a:t>
            </a:r>
          </a:p>
        </p:txBody>
      </p:sp>
    </p:spTree>
    <p:extLst>
      <p:ext uri="{BB962C8B-B14F-4D97-AF65-F5344CB8AC3E}">
        <p14:creationId xmlns:p14="http://schemas.microsoft.com/office/powerpoint/2010/main" val="387550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 txBox="1">
            <a:spLocks noGrp="1"/>
          </p:cNvSpPr>
          <p:nvPr>
            <p:ph type="title"/>
          </p:nvPr>
        </p:nvSpPr>
        <p:spPr>
          <a:xfrm>
            <a:off x="311700" y="98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Green Coding Core</a:t>
            </a:r>
            <a:endParaRPr dirty="0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56C95C92-8116-FA93-01C5-CF5D2426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10" y="871392"/>
            <a:ext cx="7235664" cy="40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622BB06-930C-196A-2582-2317A04354D9}"/>
              </a:ext>
            </a:extLst>
          </p:cNvPr>
          <p:cNvSpPr/>
          <p:nvPr/>
        </p:nvSpPr>
        <p:spPr>
          <a:xfrm>
            <a:off x="1713346" y="3158837"/>
            <a:ext cx="2489200" cy="10714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jl: omhoog 6">
            <a:extLst>
              <a:ext uri="{FF2B5EF4-FFF2-40B4-BE49-F238E27FC236}">
                <a16:creationId xmlns:a16="http://schemas.microsoft.com/office/drawing/2014/main" id="{F393321D-8574-10AD-167A-74507D079784}"/>
              </a:ext>
            </a:extLst>
          </p:cNvPr>
          <p:cNvSpPr/>
          <p:nvPr/>
        </p:nvSpPr>
        <p:spPr>
          <a:xfrm>
            <a:off x="2618509" y="4317999"/>
            <a:ext cx="752764" cy="535709"/>
          </a:xfrm>
          <a:prstGeom prst="upArrow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B089E5-594E-5380-7F19-33C4ADBF9D8C}"/>
              </a:ext>
            </a:extLst>
          </p:cNvPr>
          <p:cNvSpPr/>
          <p:nvPr/>
        </p:nvSpPr>
        <p:spPr>
          <a:xfrm>
            <a:off x="4910926" y="3158837"/>
            <a:ext cx="2941780" cy="10714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jl: omhoog 8">
            <a:extLst>
              <a:ext uri="{FF2B5EF4-FFF2-40B4-BE49-F238E27FC236}">
                <a16:creationId xmlns:a16="http://schemas.microsoft.com/office/drawing/2014/main" id="{1243B191-DF1D-84A6-54C5-2ECF18B11763}"/>
              </a:ext>
            </a:extLst>
          </p:cNvPr>
          <p:cNvSpPr/>
          <p:nvPr/>
        </p:nvSpPr>
        <p:spPr>
          <a:xfrm>
            <a:off x="6096000" y="4307032"/>
            <a:ext cx="752764" cy="535709"/>
          </a:xfrm>
          <a:prstGeom prst="upArrow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C0EB-9ABC-1209-A3BA-2A7FC3684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422814C-C372-C750-475B-318842F7C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3B0B45B-5541-EF11-ABC1-3A45BFB0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325"/>
            <a:ext cx="9144000" cy="414873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8DECD7F-C009-29E4-07BE-D2827F58CB4F}"/>
              </a:ext>
            </a:extLst>
          </p:cNvPr>
          <p:cNvSpPr txBox="1"/>
          <p:nvPr/>
        </p:nvSpPr>
        <p:spPr>
          <a:xfrm>
            <a:off x="1500908" y="280221"/>
            <a:ext cx="6229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unito Sans Black" pitchFamily="2" charset="0"/>
              </a:rPr>
              <a:t>What metrics do you see? Tell us!</a:t>
            </a:r>
          </a:p>
        </p:txBody>
      </p:sp>
    </p:spTree>
    <p:extLst>
      <p:ext uri="{BB962C8B-B14F-4D97-AF65-F5344CB8AC3E}">
        <p14:creationId xmlns:p14="http://schemas.microsoft.com/office/powerpoint/2010/main" val="81423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C0EB-9ABC-1209-A3BA-2A7FC3684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88" y="1298835"/>
            <a:ext cx="8170200" cy="22899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What metrics do we need in green coding?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/>
          </p:nvPr>
        </p:nvSpPr>
        <p:spPr>
          <a:xfrm>
            <a:off x="391700" y="181300"/>
            <a:ext cx="8170200" cy="5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Metrics we will log from our code</a:t>
            </a:r>
          </a:p>
        </p:txBody>
      </p:sp>
      <p:graphicFrame>
        <p:nvGraphicFramePr>
          <p:cNvPr id="377" name="Google Shape;377;p27"/>
          <p:cNvGraphicFramePr/>
          <p:nvPr>
            <p:extLst>
              <p:ext uri="{D42A27DB-BD31-4B8C-83A1-F6EECF244321}">
                <p14:modId xmlns:p14="http://schemas.microsoft.com/office/powerpoint/2010/main" val="3867127104"/>
              </p:ext>
            </p:extLst>
          </p:nvPr>
        </p:nvGraphicFramePr>
        <p:xfrm>
          <a:off x="218728" y="1397168"/>
          <a:ext cx="4062327" cy="2541070"/>
        </p:xfrm>
        <a:graphic>
          <a:graphicData uri="http://schemas.openxmlformats.org/drawingml/2006/table">
            <a:tbl>
              <a:tblPr>
                <a:noFill/>
                <a:tableStyleId>{D05FCE0A-690A-434B-8A77-64ED8DC364C7}</a:tableStyleId>
              </a:tblPr>
              <a:tblGrid>
                <a:gridCol w="406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9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C3C3C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Core Metrics</a:t>
                      </a:r>
                      <a:endParaRPr sz="1600" b="1" dirty="0">
                        <a:solidFill>
                          <a:srgbClr val="3C3C3C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1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rgbClr val="D7781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kWh</a:t>
                      </a:r>
                      <a:endParaRPr lang="en" sz="3200" b="1" dirty="0">
                        <a:solidFill>
                          <a:srgbClr val="D7781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Energy consumed.</a:t>
                      </a:r>
                      <a:endParaRPr lang="en" b="1" dirty="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27"/>
          <p:cNvCxnSpPr/>
          <p:nvPr/>
        </p:nvCxnSpPr>
        <p:spPr>
          <a:xfrm rot="10800000">
            <a:off x="311700" y="754125"/>
            <a:ext cx="88188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2" descr="alt_text">
            <a:extLst>
              <a:ext uri="{FF2B5EF4-FFF2-40B4-BE49-F238E27FC236}">
                <a16:creationId xmlns:a16="http://schemas.microsoft.com/office/drawing/2014/main" id="{DFDFA1B5-AA31-471B-999A-534A1A8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00" y="1397168"/>
            <a:ext cx="4498109" cy="253018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26033"/>
      </p:ext>
    </p:extLst>
  </p:cSld>
  <p:clrMapOvr>
    <a:masterClrMapping/>
  </p:clrMapOvr>
</p:sld>
</file>

<file path=ppt/theme/theme1.xml><?xml version="1.0" encoding="utf-8"?>
<a:theme xmlns:a="http://schemas.openxmlformats.org/drawingml/2006/main" name="GSF">
  <a:themeElements>
    <a:clrScheme name="Simple Light">
      <a:dk1>
        <a:srgbClr val="3C3C3C"/>
      </a:dk1>
      <a:lt1>
        <a:srgbClr val="FFFFFF"/>
      </a:lt1>
      <a:dk2>
        <a:srgbClr val="006D68"/>
      </a:dk2>
      <a:lt2>
        <a:srgbClr val="CCCBCB"/>
      </a:lt2>
      <a:accent1>
        <a:srgbClr val="AECC53"/>
      </a:accent1>
      <a:accent2>
        <a:srgbClr val="00E7FF"/>
      </a:accent2>
      <a:accent3>
        <a:srgbClr val="DFF500"/>
      </a:accent3>
      <a:accent4>
        <a:srgbClr val="FF0000"/>
      </a:accent4>
      <a:accent5>
        <a:srgbClr val="6DFF00"/>
      </a:accent5>
      <a:accent6>
        <a:srgbClr val="469987"/>
      </a:accent6>
      <a:hlink>
        <a:srgbClr val="00E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574</Words>
  <Application>Microsoft Office PowerPoint</Application>
  <PresentationFormat>Diavoorstelling (16:9)</PresentationFormat>
  <Paragraphs>104</Paragraphs>
  <Slides>30</Slides>
  <Notes>23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Arial</vt:lpstr>
      <vt:lpstr>Nunito Sans Black</vt:lpstr>
      <vt:lpstr>Nunito Sans</vt:lpstr>
      <vt:lpstr>GSF</vt:lpstr>
      <vt:lpstr>It is time!  The dawn of  Green Coding  is here.</vt:lpstr>
      <vt:lpstr>PowerPoint-presentatie</vt:lpstr>
      <vt:lpstr>PowerPoint-presentatie</vt:lpstr>
      <vt:lpstr>What is  Green Coding  @ its core?</vt:lpstr>
      <vt:lpstr>Green Coding Core</vt:lpstr>
      <vt:lpstr>Green Coding Core</vt:lpstr>
      <vt:lpstr>PowerPoint-presentatie</vt:lpstr>
      <vt:lpstr>What metrics do we need in green coding?</vt:lpstr>
      <vt:lpstr>Metrics we will log from our code</vt:lpstr>
      <vt:lpstr>Metrics we will log from our code</vt:lpstr>
      <vt:lpstr>Metrics we will log from our code</vt:lpstr>
      <vt:lpstr>Metrics we will log from our code</vt:lpstr>
      <vt:lpstr>Metrics we will log from our code</vt:lpstr>
      <vt:lpstr>Let's focus on CPUs for now. Why?</vt:lpstr>
      <vt:lpstr>Let's focus on CPUs for now. Why?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Core focus for now - CPUs</vt:lpstr>
      <vt:lpstr>Benchmark environment</vt:lpstr>
      <vt:lpstr>Benchmark environment</vt:lpstr>
      <vt:lpstr>Software Routes</vt:lpstr>
      <vt:lpstr>DEMO TIME!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Green Software Foundation</dc:title>
  <dc:creator>Wilco Burggraaf</dc:creator>
  <cp:lastModifiedBy>Wilco Burggraaf</cp:lastModifiedBy>
  <cp:revision>152</cp:revision>
  <dcterms:modified xsi:type="dcterms:W3CDTF">2024-08-27T13:44:31Z</dcterms:modified>
</cp:coreProperties>
</file>